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2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1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9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2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F3673-79BF-48A6-BABF-72FB139A565E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B9F9-07B7-4F09-9349-BA6F4A88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012" y="607219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514600" y="17145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4724400" y="1409700"/>
            <a:ext cx="3200400" cy="10096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362200" y="3238500"/>
            <a:ext cx="7924800" cy="1524000"/>
          </a:xfrm>
          <a:prstGeom prst="rect">
            <a:avLst/>
          </a:prstGeom>
        </p:spPr>
        <p:txBody>
          <a:bodyPr wrap="none" numCol="1" fromWordArt="1">
            <a:prstTxWarp prst="textStop">
              <a:avLst>
                <a:gd name="adj" fmla="val 22222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3600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114800" y="5219700"/>
            <a:ext cx="4667250" cy="5715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0" name="Picture 8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33" y="0"/>
            <a:ext cx="123513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2" y="242457"/>
            <a:ext cx="3631047" cy="365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21" y="2600060"/>
            <a:ext cx="4359675" cy="378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4600" y="1576251"/>
            <a:ext cx="56706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Проект</a:t>
            </a:r>
          </a:p>
          <a:p>
            <a:pPr algn="ctr"/>
            <a:r>
              <a:rPr lang="ru-RU" sz="6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«Покорми птиц зимой!»</a:t>
            </a:r>
            <a:endParaRPr lang="ru-RU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/>
        </p:nvSpPr>
        <p:spPr bwMode="auto">
          <a:xfrm>
            <a:off x="2286000" y="1371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 bwMode="auto">
          <a:xfrm>
            <a:off x="2438400" y="15240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b="1" smtClean="0"/>
          </a:p>
          <a:p>
            <a:pPr eaLnBrk="1" hangingPunct="1"/>
            <a:endParaRPr lang="ru-RU" altLang="ru-RU" smtClean="0"/>
          </a:p>
        </p:txBody>
      </p:sp>
      <p:sp>
        <p:nvSpPr>
          <p:cNvPr id="16" name="Rectangle 3"/>
          <p:cNvSpPr>
            <a:spLocks noGrp="1" noChangeArrowheads="1"/>
          </p:cNvSpPr>
          <p:nvPr/>
        </p:nvSpPr>
        <p:spPr bwMode="auto">
          <a:xfrm>
            <a:off x="2590800" y="16764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276600" y="28575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96" y="-107643"/>
            <a:ext cx="17406706" cy="69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9565" y="470517"/>
            <a:ext cx="395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кормушки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5" name="Рисунок 4" descr="E:\ФОТО КАРМУШКИ\SAM_66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7226">
            <a:off x="8726933" y="1455837"/>
            <a:ext cx="5669505" cy="302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ФОТО КАРМУШКИ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28" y="1540070"/>
            <a:ext cx="3850985" cy="528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ФОТО КАРМУШКИ\SAM_66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195">
            <a:off x="304662" y="1030783"/>
            <a:ext cx="5401634" cy="3025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9223" y="252549"/>
            <a:ext cx="3687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000066"/>
                </a:solidFill>
                <a:latin typeface="Calisto MT" pitchFamily="18" charset="0"/>
              </a:rPr>
              <a:t>2этап «Творчество»</a:t>
            </a:r>
            <a:r>
              <a:rPr lang="ru-RU" altLang="ru-RU" b="1" i="1" dirty="0" smtClean="0">
                <a:solidFill>
                  <a:srgbClr val="0000CC"/>
                </a:solidFill>
                <a:latin typeface="Calisto MT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80" y="949235"/>
            <a:ext cx="5843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000066"/>
                </a:solidFill>
                <a:latin typeface="Calisto MT" pitchFamily="18" charset="0"/>
              </a:rPr>
              <a:t>Рисование </a:t>
            </a:r>
            <a:br>
              <a:rPr lang="ru-RU" altLang="ru-RU" sz="2800" b="1" i="1" dirty="0" smtClean="0">
                <a:solidFill>
                  <a:srgbClr val="000066"/>
                </a:solidFill>
                <a:latin typeface="Calisto MT" pitchFamily="18" charset="0"/>
              </a:rPr>
            </a:br>
            <a:r>
              <a:rPr lang="ru-RU" altLang="ru-RU" sz="2800" b="1" i="1" dirty="0" smtClean="0">
                <a:solidFill>
                  <a:srgbClr val="0000CC"/>
                </a:solidFill>
                <a:latin typeface="Calisto MT" pitchFamily="18" charset="0"/>
              </a:rPr>
              <a:t>«Пёрышки для воробушка»</a:t>
            </a:r>
            <a:endParaRPr lang="ru-RU" sz="2800" dirty="0"/>
          </a:p>
        </p:txBody>
      </p:sp>
      <p:pic>
        <p:nvPicPr>
          <p:cNvPr id="7" name="Picture 5" descr="G:\DCIM\101NIKON\DSCN1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798203"/>
            <a:ext cx="5765074" cy="474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53646" y="949235"/>
            <a:ext cx="3979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000066"/>
                </a:solidFill>
              </a:rPr>
              <a:t>Рисование </a:t>
            </a:r>
            <a:r>
              <a:rPr lang="ru-RU" altLang="ru-RU" sz="2800" b="1" i="1" dirty="0" smtClean="0">
                <a:solidFill>
                  <a:srgbClr val="222268"/>
                </a:solidFill>
              </a:rPr>
              <a:t/>
            </a:r>
            <a:br>
              <a:rPr lang="ru-RU" altLang="ru-RU" sz="2800" b="1" i="1" dirty="0" smtClean="0">
                <a:solidFill>
                  <a:srgbClr val="222268"/>
                </a:solidFill>
              </a:rPr>
            </a:br>
            <a:r>
              <a:rPr lang="ru-RU" altLang="ru-RU" sz="2800" b="1" i="1" dirty="0" smtClean="0">
                <a:solidFill>
                  <a:srgbClr val="0000CC"/>
                </a:solidFill>
              </a:rPr>
              <a:t>«Ягоды для птички»</a:t>
            </a:r>
            <a:endParaRPr lang="ru-RU" sz="2800" dirty="0"/>
          </a:p>
        </p:txBody>
      </p:sp>
      <p:pic>
        <p:nvPicPr>
          <p:cNvPr id="10" name="Picture 4" descr="G:\DCIM\101NIKON\DSCN1162.JPG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0" y="1798203"/>
            <a:ext cx="5910697" cy="474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9759" y="452847"/>
            <a:ext cx="8456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222268"/>
                </a:solidFill>
              </a:rPr>
              <a:t>«</a:t>
            </a:r>
            <a:r>
              <a:rPr lang="ru-RU" altLang="ru-RU" sz="2800" b="1" i="1" dirty="0" smtClean="0">
                <a:solidFill>
                  <a:srgbClr val="000066"/>
                </a:solidFill>
              </a:rPr>
              <a:t>Птички прилетали , зернышки клевали»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4767" y="1976846"/>
            <a:ext cx="5312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Прилетайте к нам сюда </a:t>
            </a:r>
          </a:p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Вы скорей кормиться.</a:t>
            </a:r>
          </a:p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Птицы- верные друзья. </a:t>
            </a:r>
          </a:p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Обижать друзей нельзя!</a:t>
            </a:r>
          </a:p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Мы их в гости пригласим </a:t>
            </a:r>
          </a:p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Салом хлебом угостим!</a:t>
            </a:r>
            <a:endParaRPr lang="ru-RU" altLang="ru-RU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1" y="1114697"/>
            <a:ext cx="4365579" cy="520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6674" y="679269"/>
            <a:ext cx="58173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Результаты проекта: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1582341"/>
            <a:ext cx="7315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0000CC"/>
                </a:solidFill>
              </a:rPr>
              <a:t>1.Расширилось представление о зимующих птицах и умение узнавать пернатых по внешнему виду.</a:t>
            </a:r>
          </a:p>
          <a:p>
            <a:r>
              <a:rPr lang="ru-RU" altLang="ru-RU" sz="2400" b="1" dirty="0" smtClean="0">
                <a:solidFill>
                  <a:srgbClr val="0000CC"/>
                </a:solidFill>
              </a:rPr>
              <a:t>2.Сформирован  у детей познавательный  интерес и кругозор о жизни птиц.</a:t>
            </a:r>
          </a:p>
          <a:p>
            <a:r>
              <a:rPr lang="ru-RU" altLang="ru-RU" sz="2400" b="1" dirty="0" smtClean="0">
                <a:solidFill>
                  <a:srgbClr val="0000CC"/>
                </a:solidFill>
              </a:rPr>
              <a:t>3.У детей развивались творческие способности и коммуникативные навыки.</a:t>
            </a:r>
          </a:p>
          <a:p>
            <a:r>
              <a:rPr lang="ru-RU" altLang="ru-RU" sz="2400" b="1" dirty="0" smtClean="0">
                <a:solidFill>
                  <a:srgbClr val="0000CC"/>
                </a:solidFill>
              </a:rPr>
              <a:t>4.Дети научились заботится о зимующих птицах и стали добрыми, отзывчивыми.</a:t>
            </a:r>
          </a:p>
          <a:p>
            <a:r>
              <a:rPr lang="ru-RU" altLang="ru-RU" sz="2400" b="1" dirty="0" smtClean="0">
                <a:solidFill>
                  <a:srgbClr val="0000CC"/>
                </a:solidFill>
              </a:rPr>
              <a:t>5.Дети усвоили, что птицы не смогут перезимовать, если мы не будем им помогать.</a:t>
            </a:r>
          </a:p>
          <a:p>
            <a:r>
              <a:rPr lang="ru-RU" altLang="ru-RU" sz="2400" b="1" dirty="0" smtClean="0">
                <a:solidFill>
                  <a:srgbClr val="0000CC"/>
                </a:solidFill>
              </a:rPr>
              <a:t>6.Укрепились детско-родительские отношения и понимание  ценности бережного общения к природе.</a:t>
            </a:r>
          </a:p>
          <a:p>
            <a:endParaRPr lang="ru-RU" altLang="ru-RU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423" y="1611086"/>
            <a:ext cx="579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По небу весело скользя,</a:t>
            </a:r>
          </a:p>
          <a:p>
            <a:r>
              <a:rPr lang="ru-RU" altLang="ru-RU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Взлетят пернатые друзья</a:t>
            </a:r>
          </a:p>
          <a:p>
            <a:r>
              <a:rPr lang="ru-RU" altLang="ru-RU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И пропоют чирикая:</a:t>
            </a:r>
          </a:p>
          <a:p>
            <a:r>
              <a:rPr lang="ru-RU" altLang="ru-RU" sz="4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«Спасибо вам великое!»</a:t>
            </a:r>
            <a:r>
              <a:rPr lang="ru-RU" altLang="ru-RU" sz="4000" b="1" dirty="0" smtClean="0">
                <a:solidFill>
                  <a:srgbClr val="222268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Рисунок 3" descr="E:\ФОТО КАРМУШКИ\SAM_66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6" y="1797667"/>
            <a:ext cx="6548844" cy="4028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4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40977" y="1171694"/>
            <a:ext cx="39100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sz="6000" b="1" i="1" dirty="0" smtClean="0">
                <a:solidFill>
                  <a:srgbClr val="000066"/>
                </a:solidFill>
                <a:latin typeface="Calisto MT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6000" b="1" i="1" dirty="0" smtClean="0">
                <a:solidFill>
                  <a:srgbClr val="000066"/>
                </a:solidFill>
                <a:cs typeface="Times New Roman" panose="02020603050405020304" pitchFamily="18" charset="0"/>
              </a:rPr>
              <a:t>проекте</a:t>
            </a:r>
            <a:endParaRPr lang="ru-RU" altLang="ru-RU" sz="6000" b="1" i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5589" y="2136339"/>
            <a:ext cx="9718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alt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информационно-творческий,          групповой, краткосрочный</a:t>
            </a:r>
            <a:endParaRPr lang="en-US" altLang="ru-RU" sz="24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работы: </a:t>
            </a:r>
            <a:r>
              <a:rPr lang="ru-RU" alt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познавательная, игровая, продуктивная, работа с родителями.</a:t>
            </a:r>
            <a:endParaRPr lang="ru-RU" altLang="ru-RU" sz="2400" b="1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Воспитатели</a:t>
            </a:r>
          </a:p>
          <a:p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Татарова Наталья Константиновна</a:t>
            </a:r>
          </a:p>
          <a:p>
            <a:r>
              <a:rPr lang="ru-RU" altLang="ru-RU" sz="2400" b="1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Кобина</a:t>
            </a:r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Григорьевна</a:t>
            </a:r>
            <a:endParaRPr lang="ru-RU" altLang="ru-RU" sz="2400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2младшей группы (количество28)</a:t>
            </a:r>
          </a:p>
          <a:p>
            <a:r>
              <a:rPr lang="ru-RU" altLang="ru-RU" sz="2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994140"/>
            <a:ext cx="3509554" cy="229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3737" y="0"/>
            <a:ext cx="1324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0985" y="653143"/>
            <a:ext cx="4863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5400" b="1" i="1" dirty="0" smtClean="0">
                <a:solidFill>
                  <a:srgbClr val="000066"/>
                </a:solidFill>
              </a:rPr>
              <a:t>Актуальность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2046" y="1889760"/>
            <a:ext cx="7471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Взаимоотношение человека с природой, актуальный вопрос современности. Экологическое  образование начинается со знакомства с объектами ближайшего окружения: птицами нашего края, зимующие птицы прекрасный объект для наблюдения так как с недостатком естественного корма, птицам необходима помощь человека.</a:t>
            </a:r>
            <a:r>
              <a:rPr lang="ru-RU" altLang="ru-RU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0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8" y="0"/>
            <a:ext cx="12322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6674" y="539931"/>
            <a:ext cx="5434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</a:t>
            </a:r>
            <a:r>
              <a:rPr lang="ru-RU" altLang="ru-RU" sz="3200" b="1" dirty="0" smtClean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3967" y="1436913"/>
            <a:ext cx="8717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мало общаются с природой, мало знают о зимующих птицах, о том как им помочь зимой. У детей нет навыка в умении подкормки птиц в зимнее время года </a:t>
            </a:r>
          </a:p>
          <a:p>
            <a:r>
              <a:rPr lang="ru-RU" altLang="ru-RU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altLang="ru-RU" sz="3200" b="1" dirty="0" smtClean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представление об особенностях жизни, поведения зимующих птиц и ответственного, бережного отношения к ним.</a:t>
            </a:r>
            <a:r>
              <a:rPr lang="ru-RU" altLang="ru-RU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0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1475" y="780647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i="1" dirty="0" smtClean="0">
                <a:solidFill>
                  <a:srgbClr val="000066"/>
                </a:solidFill>
              </a:rPr>
              <a:t>Задачи:</a:t>
            </a:r>
            <a:r>
              <a:rPr lang="ru-RU" altLang="ru-RU" sz="4800" b="1" dirty="0" smtClean="0">
                <a:solidFill>
                  <a:srgbClr val="000066"/>
                </a:solidFill>
              </a:rPr>
              <a:t/>
            </a:r>
            <a:br>
              <a:rPr lang="ru-RU" altLang="ru-RU" sz="4800" b="1" dirty="0" smtClean="0">
                <a:solidFill>
                  <a:srgbClr val="000066"/>
                </a:solidFill>
              </a:rPr>
            </a:b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9166" y="1388442"/>
            <a:ext cx="8264433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1.Образовательные: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-Расширять представления и знания детей об особенностях поведения птиц зимой.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-Формировать умение узнавать пернатых по внешнему виду.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-Научить детей правильно подкармливать птиц.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2.Развивающие: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 -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Развивать познавательный интерес, любознательность и творческую  активность в разных видах деятельности.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-Расширять кругозор и обогащать словарный запас детей, развивать связную речь.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3.Воспитательные: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-Формировать заботливое отношение к птицам, желание помогать  в трудных зимних условиях.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-Прививать любовь к природе и воспитывать бережное отношение к ней.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-Укреплять детско-родительские отношения</a:t>
            </a:r>
            <a:r>
              <a:rPr lang="ru-RU" altLang="ru-RU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64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122703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8663" y="69670"/>
            <a:ext cx="6113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</a:t>
            </a:r>
            <a:r>
              <a:rPr lang="ru-RU" alt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26" y="868722"/>
            <a:ext cx="8877299" cy="56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449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6514" y="278674"/>
            <a:ext cx="7776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i="1" dirty="0" smtClean="0">
                <a:solidFill>
                  <a:srgbClr val="000066"/>
                </a:solidFill>
              </a:rPr>
              <a:t>1 этап практический:</a:t>
            </a:r>
            <a:br>
              <a:rPr lang="ru-RU" altLang="ru-RU" sz="3200" b="1" i="1" dirty="0" smtClean="0">
                <a:solidFill>
                  <a:srgbClr val="000066"/>
                </a:solidFill>
              </a:rPr>
            </a:br>
            <a:r>
              <a:rPr lang="ru-RU" altLang="ru-RU" sz="3200" b="1" i="1" dirty="0" smtClean="0">
                <a:solidFill>
                  <a:srgbClr val="000066"/>
                </a:solidFill>
              </a:rPr>
              <a:t>Девиз: «Подкормите птиц зимой, они порадуют весной!»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5027" y="2055222"/>
            <a:ext cx="22032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Подкормите птиц зимой!  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Пусть со всех концов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 вам слетятся, как домой, стайки на крыльцо!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Не богаты их корма горсть зерна нужна!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Горсть одна- и не страшна будет им зима!</a:t>
            </a:r>
          </a:p>
        </p:txBody>
      </p:sp>
      <p:pic>
        <p:nvPicPr>
          <p:cNvPr id="7" name="Picture 2" descr="G:\DCIM\100CANON\IMG_5911.JPG"/>
          <p:cNvPicPr>
            <a:picLocks noChangeAspect="1" noChangeArrowheads="1"/>
          </p:cNvPicPr>
          <p:nvPr/>
        </p:nvPicPr>
        <p:blipFill>
          <a:blip r:embed="rId3" cstate="email"/>
          <a:srcRect r="-1654"/>
          <a:stretch>
            <a:fillRect/>
          </a:stretch>
        </p:blipFill>
        <p:spPr bwMode="auto">
          <a:xfrm>
            <a:off x="5355438" y="1759130"/>
            <a:ext cx="5928694" cy="498130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54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54" y="-177553"/>
            <a:ext cx="141323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Содержимое 3" descr="IMG_57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678">
            <a:off x="507387" y="450132"/>
            <a:ext cx="5695457" cy="3247146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IMG_57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2722">
            <a:off x="6446432" y="3043942"/>
            <a:ext cx="5491419" cy="2963029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5918" y="62144"/>
            <a:ext cx="6595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i="1" dirty="0" smtClean="0">
                <a:solidFill>
                  <a:srgbClr val="000066"/>
                </a:solidFill>
                <a:latin typeface="Calisto MT" pitchFamily="18" charset="0"/>
              </a:rPr>
              <a:t>Акция </a:t>
            </a:r>
            <a:r>
              <a:rPr lang="ru-RU" altLang="ru-RU" sz="4800" b="1" i="1" dirty="0" smtClean="0">
                <a:solidFill>
                  <a:srgbClr val="000066"/>
                </a:solidFill>
              </a:rPr>
              <a:t/>
            </a:r>
            <a:br>
              <a:rPr lang="ru-RU" altLang="ru-RU" sz="4800" b="1" i="1" dirty="0" smtClean="0">
                <a:solidFill>
                  <a:srgbClr val="000066"/>
                </a:solidFill>
              </a:rPr>
            </a:br>
            <a:r>
              <a:rPr lang="ru-RU" altLang="ru-RU" sz="4800" b="1" i="1" dirty="0" smtClean="0">
                <a:solidFill>
                  <a:srgbClr val="000066"/>
                </a:solidFill>
                <a:latin typeface="Calisto MT" pitchFamily="18" charset="0"/>
              </a:rPr>
              <a:t>добрых дел</a:t>
            </a:r>
            <a:r>
              <a:rPr lang="ru-RU" altLang="ru-RU" sz="4800" b="1" i="1" dirty="0" smtClean="0">
                <a:solidFill>
                  <a:srgbClr val="000066"/>
                </a:solidFill>
              </a:rPr>
              <a:t>.</a:t>
            </a:r>
            <a:r>
              <a:rPr lang="ru-RU" altLang="ru-RU" sz="4800" b="1" i="1" dirty="0" smtClean="0">
                <a:solidFill>
                  <a:srgbClr val="000066"/>
                </a:solidFill>
                <a:latin typeface="Calisto MT" pitchFamily="18" charset="0"/>
              </a:rPr>
              <a:t> </a:t>
            </a:r>
            <a:r>
              <a:rPr lang="ru-RU" altLang="ru-RU" sz="4800" b="1" i="1" dirty="0" smtClean="0">
                <a:solidFill>
                  <a:srgbClr val="000066"/>
                </a:solidFill>
              </a:rPr>
              <a:t/>
            </a:r>
            <a:br>
              <a:rPr lang="ru-RU" altLang="ru-RU" sz="4800" b="1" i="1" dirty="0" smtClean="0">
                <a:solidFill>
                  <a:srgbClr val="000066"/>
                </a:solidFill>
              </a:rPr>
            </a:br>
            <a:r>
              <a:rPr lang="ru-RU" altLang="ru-RU" sz="4800" b="1" i="1" dirty="0" smtClean="0">
                <a:solidFill>
                  <a:srgbClr val="0000CC"/>
                </a:solidFill>
              </a:rPr>
              <a:t>п</a:t>
            </a:r>
            <a:r>
              <a:rPr lang="ru-RU" altLang="ru-RU" sz="4800" b="1" i="1" dirty="0" smtClean="0">
                <a:solidFill>
                  <a:srgbClr val="0000CC"/>
                </a:solidFill>
                <a:latin typeface="Calisto MT" pitchFamily="18" charset="0"/>
              </a:rPr>
              <a:t>одаренные корму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9192" y="4220137"/>
            <a:ext cx="76969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С папой сделали мы домик</a:t>
            </a:r>
          </a:p>
          <a:p>
            <a:r>
              <a:rPr lang="ru-RU" altLang="ru-RU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для синичек, воробьёв,</a:t>
            </a:r>
          </a:p>
          <a:p>
            <a:r>
              <a:rPr lang="ru-RU" altLang="ru-RU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каждый день их хлебом кормим</a:t>
            </a:r>
          </a:p>
          <a:p>
            <a:r>
              <a:rPr lang="ru-RU" altLang="ru-RU" sz="2800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-и сестричек, и братьев.</a:t>
            </a:r>
          </a:p>
          <a:p>
            <a:r>
              <a:rPr lang="ru-RU" altLang="ru-RU" sz="28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                  Родители.</a:t>
            </a:r>
          </a:p>
          <a:p>
            <a:endParaRPr lang="ru-RU" altLang="ru-RU" dirty="0" smtClean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1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_75ef8_c7ad51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1406" y="374469"/>
            <a:ext cx="4415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0066"/>
                </a:solidFill>
                <a:latin typeface="Calisto MT" pitchFamily="18" charset="0"/>
              </a:rPr>
              <a:t>Подаренные кормушки</a:t>
            </a:r>
            <a:r>
              <a:rPr lang="ru-RU" altLang="ru-RU" sz="4400" dirty="0" smtClean="0"/>
              <a:t>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39" y="1950720"/>
            <a:ext cx="38317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Нам кормушки подарили ,</a:t>
            </a:r>
          </a:p>
          <a:p>
            <a:r>
              <a:rPr lang="ru-RU" altLang="ru-RU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Мы столовую открыли,</a:t>
            </a:r>
          </a:p>
          <a:p>
            <a:r>
              <a:rPr lang="ru-RU" altLang="ru-RU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Стали птички прилетать,</a:t>
            </a:r>
          </a:p>
          <a:p>
            <a:r>
              <a:rPr lang="ru-RU" altLang="ru-RU" sz="32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Наши зернышки клевать!</a:t>
            </a:r>
            <a:endParaRPr lang="ru-RU" altLang="ru-RU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E:\ФОТО КАРМУШКИ\SAM_66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0" y="1843682"/>
            <a:ext cx="3169921" cy="4245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466</Words>
  <Application>Microsoft Office PowerPoint</Application>
  <PresentationFormat>Широкоэкранный</PresentationFormat>
  <Paragraphs>84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Calisto MT</vt:lpstr>
      <vt:lpstr>Comic Sans MS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</dc:creator>
  <cp:lastModifiedBy>К</cp:lastModifiedBy>
  <cp:revision>8</cp:revision>
  <dcterms:created xsi:type="dcterms:W3CDTF">2016-03-27T07:00:12Z</dcterms:created>
  <dcterms:modified xsi:type="dcterms:W3CDTF">2016-03-27T08:11:57Z</dcterms:modified>
</cp:coreProperties>
</file>