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7" r:id="rId2"/>
    <p:sldId id="284" r:id="rId3"/>
    <p:sldId id="285" r:id="rId4"/>
    <p:sldId id="293" r:id="rId5"/>
    <p:sldId id="276" r:id="rId6"/>
    <p:sldId id="259" r:id="rId7"/>
    <p:sldId id="260" r:id="rId8"/>
    <p:sldId id="263" r:id="rId9"/>
    <p:sldId id="291" r:id="rId10"/>
    <p:sldId id="294" r:id="rId11"/>
    <p:sldId id="264" r:id="rId12"/>
    <p:sldId id="265" r:id="rId13"/>
    <p:sldId id="266" r:id="rId14"/>
    <p:sldId id="288" r:id="rId15"/>
    <p:sldId id="289" r:id="rId16"/>
    <p:sldId id="290" r:id="rId17"/>
    <p:sldId id="292" r:id="rId18"/>
    <p:sldId id="295" r:id="rId19"/>
    <p:sldId id="267" r:id="rId20"/>
    <p:sldId id="296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587" autoAdjust="0"/>
  </p:normalViewPr>
  <p:slideViewPr>
    <p:cSldViewPr>
      <p:cViewPr varScale="1">
        <p:scale>
          <a:sx n="71" d="100"/>
          <a:sy n="71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832-1730-4997-B771-DD5875E50B64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91BF-4E80-4FA0-8AE5-512F215A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E8A5-029D-461E-9F45-A0D2B9AB334D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BAD70-B57C-4F14-93B9-0628EA686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FC97-3EE6-4C0F-AD82-3A4A60F7526B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65C-5095-4D44-A0DE-65F12EB49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A609-D8FC-47D7-B718-656FE15EBC41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5A2A-0083-4515-806C-D2737C6B6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B76D-8923-4EFE-B6AA-8C0A3D72802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0449-C051-4A56-930C-559B36B1C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CEDD-7457-4EF6-80F9-9FB0967BBD4E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5867-5701-484B-AED3-2B6F783A4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9609-6F72-4DA5-935A-E8D5A6B9CBCD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8E4E-B8CD-43B3-954C-A2CF2E777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29D75-85D7-48F8-8109-74DF8732DCB4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B0D91C9-4E7D-4A13-BAB2-30F10312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C44447-7AD7-433B-865C-CE731BA7853B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D0086E-382C-4062-AC0C-D8D742306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ransition spd="med" advClick="0" advTm="6000">
    <p:newsflash/>
    <p:sndAc>
      <p:stSnd>
        <p:snd r:embed="rId10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Arial" charset="0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Arial" charset="0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audio" Target="../media/audio1.bin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5"/>
            <a:ext cx="7344816" cy="6085862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№ 2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ж.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Шентала муниципального района  Шенталинский Самарской области                                                                                                                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Формирование развивающей образовательной среды в дошкольных образовательных       учреждениях в условиях  введения  ФГОС                                     дошкольного образования.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+mj-lt"/>
              </a:rPr>
            </a:b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                                  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Воспитатель СП ДС «Теремок» </a:t>
            </a:r>
            <a:br>
              <a:rPr lang="ru-RU" sz="1400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                                                                                                        </a:t>
            </a:r>
            <a:r>
              <a:rPr lang="ru-RU" sz="1400" dirty="0" err="1" smtClean="0">
                <a:solidFill>
                  <a:srgbClr val="FF0000"/>
                </a:solidFill>
                <a:latin typeface="+mj-lt"/>
              </a:rPr>
              <a:t>Нольняева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 Ю.А.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+mj-lt"/>
              </a:rPr>
            </a:br>
            <a:r>
              <a:rPr lang="en-US" sz="1400" dirty="0">
                <a:solidFill>
                  <a:srgbClr val="FF0000"/>
                </a:solidFill>
                <a:latin typeface="+mj-lt"/>
              </a:rPr>
              <a:t/>
            </a:r>
            <a:br>
              <a:rPr lang="en-US" sz="1400" dirty="0">
                <a:solidFill>
                  <a:srgbClr val="FF0000"/>
                </a:solidFill>
                <a:latin typeface="+mj-lt"/>
              </a:rPr>
            </a:b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2014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 г.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4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48038" y="4221163"/>
            <a:ext cx="5114925" cy="571500"/>
          </a:xfrm>
        </p:spPr>
        <p:txBody>
          <a:bodyPr lIns="45720" tIns="0" rIns="45720" bIns="0"/>
          <a:lstStyle/>
          <a:p>
            <a:pPr marL="0" indent="0" algn="r" eaLnBrk="1" hangingPunct="1">
              <a:buFont typeface="Wingdings 2" pitchFamily="18" charset="2"/>
              <a:buNone/>
            </a:pPr>
            <a:endParaRPr lang="ru-RU" sz="2200" smtClean="0">
              <a:solidFill>
                <a:srgbClr val="FFFFFF"/>
              </a:solidFill>
              <a:latin typeface="Constantia" pitchFamily="18" charset="0"/>
            </a:endParaRPr>
          </a:p>
          <a:p>
            <a:pPr marL="0" indent="0" algn="r" eaLnBrk="1" hangingPunct="1">
              <a:buFont typeface="Wingdings 2" pitchFamily="18" charset="2"/>
              <a:buNone/>
            </a:pPr>
            <a:endParaRPr lang="ru-RU" sz="2200" smtClean="0">
              <a:solidFill>
                <a:srgbClr val="FFFFFF"/>
              </a:solidFill>
              <a:latin typeface="Constantia" pitchFamily="18" charset="0"/>
            </a:endParaRPr>
          </a:p>
          <a:p>
            <a:pPr marL="0" indent="0" algn="r" eaLnBrk="1" hangingPunct="1">
              <a:buFont typeface="Wingdings 2" pitchFamily="18" charset="2"/>
              <a:buNone/>
            </a:pPr>
            <a:endParaRPr lang="ru-RU" sz="2200" smtClean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79613" y="260350"/>
            <a:ext cx="4968875" cy="4032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000" cap="none" smtClean="0">
                <a:ln>
                  <a:noFill/>
                </a:ln>
                <a:solidFill>
                  <a:schemeClr val="tx1"/>
                </a:solidFill>
              </a:rPr>
              <a:t>Безопасность на дороге.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59" name="Picture 5" descr="Фото08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24860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635375" y="1125538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61" name="Picture 7" descr="Фото08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08050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84213" y="458152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63" name="Picture 9" descr="Фото08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149725"/>
            <a:ext cx="3408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067175" y="4437063"/>
            <a:ext cx="3457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Много в нашей жизни правил, </a:t>
            </a:r>
            <a:br>
              <a:rPr lang="ru-RU"/>
            </a:br>
            <a:r>
              <a:rPr lang="ru-RU"/>
              <a:t>Есть и правила движенья. </a:t>
            </a:r>
            <a:br>
              <a:rPr lang="ru-RU"/>
            </a:br>
            <a:r>
              <a:rPr lang="ru-RU"/>
              <a:t>Безопасность на дороге – </a:t>
            </a:r>
            <a:br>
              <a:rPr lang="ru-RU"/>
            </a:br>
            <a:r>
              <a:rPr lang="ru-RU"/>
              <a:t>Дело чести, без сомненья. 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3348038" y="4005263"/>
            <a:ext cx="24479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Сказки здесь покажем вам,</a:t>
            </a:r>
            <a:br>
              <a:rPr lang="ru-RU" sz="2400"/>
            </a:br>
            <a:r>
              <a:rPr lang="ru-RU" sz="2400"/>
              <a:t>«Три медведя», «Колобок»</a:t>
            </a:r>
            <a:br>
              <a:rPr lang="ru-RU" sz="2400"/>
            </a:br>
            <a:r>
              <a:rPr lang="ru-RU" sz="2400"/>
              <a:t>Или даже «Теремок».</a:t>
            </a:r>
          </a:p>
        </p:txBody>
      </p:sp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900113" y="260350"/>
            <a:ext cx="67675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      </a:t>
            </a:r>
            <a:r>
              <a:rPr lang="ru-RU" b="1" i="1"/>
              <a:t>Театр и дети.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431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787900" y="8366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39750" y="76517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6" name="Picture 12" descr="SAM_2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28082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4932363" y="1268413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8" name="Picture 14" descr="P100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908050"/>
            <a:ext cx="26638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755650" y="3933825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90" name="Picture 1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3115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3563938" y="105251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92" name="Picture 18" descr="Фото08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87076">
            <a:off x="3203575" y="908050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5940425" y="4149725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94" name="Picture 15" descr="Фото08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149725"/>
            <a:ext cx="23764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68405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</a:t>
            </a:r>
            <a:r>
              <a:rPr lang="ru-RU" b="1" i="1"/>
              <a:t>Весёлые музыканты.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900113" y="765175"/>
            <a:ext cx="64817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Любим все мы выступать, и на музыкальных инструментах играть.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508" name="Picture 5" descr="Фото0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341438"/>
            <a:ext cx="25209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284663" y="1052513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510" name="Picture 7" descr="Фото08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512" name="Picture 9" descr="Фото08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34143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6732588" y="141287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514" name="Picture 11" descr="DSC00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644900"/>
            <a:ext cx="38163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500563" y="3716338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516" name="Picture 13" descr="DSCN56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644900"/>
            <a:ext cx="38052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4500563" y="4365625"/>
            <a:ext cx="3455987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/>
              <a:t>Художником может быть я и не стану,</a:t>
            </a:r>
            <a:br>
              <a:rPr lang="ru-RU"/>
            </a:br>
            <a:r>
              <a:rPr lang="ru-RU"/>
              <a:t>Но вот рисовать, я люблю!</a:t>
            </a:r>
            <a:br>
              <a:rPr lang="ru-RU"/>
            </a:br>
            <a:r>
              <a:rPr lang="ru-RU"/>
              <a:t>Альбомы и ручки, мелки и тетради</a:t>
            </a:r>
            <a:br>
              <a:rPr lang="ru-RU"/>
            </a:br>
            <a:r>
              <a:rPr lang="ru-RU"/>
              <a:t>Всё в этом центре я найду!</a:t>
            </a: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6911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</a:t>
            </a:r>
            <a:r>
              <a:rPr lang="ru-RU" b="1" i="1"/>
              <a:t>Центр детского творчества.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2" name="Picture 5" descr="Фото0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3263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500563" y="10525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4" name="Picture 7" descr="Фото0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52513"/>
            <a:ext cx="35528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39750" y="4005263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4213" y="3933825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7" name="Picture 11" descr="Фото0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2663825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Вот идёт строительство, строятся дома. Вам создадут комфорт и уют строители всегда.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55" name="Picture 4" descr="Фото0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93382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55650" y="62071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11188" y="404813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58" name="Picture 8" descr="Фото08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0350"/>
            <a:ext cx="26098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827088" y="333375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60" name="Picture 10" descr="Фото08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2679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348038" y="3644900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62" name="Picture 12" descr="Фото0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933825"/>
            <a:ext cx="35956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4716463" y="5013325"/>
            <a:ext cx="3024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/>
          </a:p>
        </p:txBody>
      </p:sp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900113" y="4508500"/>
            <a:ext cx="6408737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r>
              <a:rPr lang="ru-RU"/>
              <a:t>В двигательном центре- мячики, скакалки. Есть ребристая доска- похожу на ней слегка!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042988" y="115888"/>
            <a:ext cx="6337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</a:t>
            </a:r>
            <a:r>
              <a:rPr lang="ru-RU" b="1" i="1"/>
              <a:t>Двигательный центр.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81" name="Picture 6" descr="Фото0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298926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500563" y="90805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83" name="Picture 8" descr="Фото08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765175"/>
            <a:ext cx="30956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698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</a:t>
            </a:r>
            <a:r>
              <a:rPr lang="ru-RU" b="1"/>
              <a:t>Нравственно- патриотическое воспитание.</a:t>
            </a:r>
            <a:r>
              <a:rPr lang="ru-RU"/>
              <a:t>                                  </a:t>
            </a:r>
            <a:endParaRPr lang="ru-RU" b="1" i="1"/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716463" y="3933825"/>
            <a:ext cx="2663825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Что мы Родиной зовём?</a:t>
            </a:r>
            <a:br>
              <a:rPr lang="ru-RU" sz="1800"/>
            </a:br>
            <a:r>
              <a:rPr lang="ru-RU" sz="1800"/>
              <a:t>Дом, где мы с тобой живём,</a:t>
            </a:r>
            <a:br>
              <a:rPr lang="ru-RU" sz="1800"/>
            </a:br>
            <a:r>
              <a:rPr lang="ru-RU" sz="1800"/>
              <a:t>И берёзки, вдоль которых</a:t>
            </a:r>
            <a:br>
              <a:rPr lang="ru-RU" sz="1800"/>
            </a:br>
            <a:r>
              <a:rPr lang="ru-RU" sz="1800"/>
              <a:t>Рядом с мамой мы идём</a:t>
            </a:r>
            <a:r>
              <a:rPr lang="ru-RU" sz="1600"/>
              <a:t>.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31686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/>
              <a:t>На стене висит портрет,</a:t>
            </a:r>
            <a:br>
              <a:rPr lang="ru-RU" sz="1800"/>
            </a:br>
            <a:r>
              <a:rPr lang="ru-RU" sz="1800"/>
              <a:t>На нём России президент.</a:t>
            </a:r>
            <a:br>
              <a:rPr lang="ru-RU" sz="1800"/>
            </a:br>
            <a:r>
              <a:rPr lang="ru-RU" sz="1800"/>
              <a:t>Я тоже Родину люблю</a:t>
            </a:r>
            <a:br>
              <a:rPr lang="ru-RU" sz="1800"/>
            </a:br>
            <a:r>
              <a:rPr lang="ru-RU" sz="1800"/>
              <a:t>И президентом стать хочу.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11638" y="11255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5605" name="Picture 6" descr="Фото0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981075"/>
            <a:ext cx="36734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827088" y="3429000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5607" name="Picture 8" descr="Фото0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7"/>
          <p:cNvSpPr txBox="1">
            <a:spLocks noChangeArrowheads="1"/>
          </p:cNvSpPr>
          <p:nvPr/>
        </p:nvSpPr>
        <p:spPr bwMode="auto">
          <a:xfrm>
            <a:off x="4787900" y="3716338"/>
            <a:ext cx="273685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Мамы, папы, мы скучаем</a:t>
            </a:r>
            <a:br>
              <a:rPr lang="ru-RU"/>
            </a:br>
            <a:r>
              <a:rPr lang="ru-RU"/>
              <a:t>Но без дела не сидим.</a:t>
            </a:r>
            <a:br>
              <a:rPr lang="ru-RU"/>
            </a:br>
            <a:r>
              <a:rPr lang="ru-RU"/>
              <a:t>Всё что делаем сегодня,</a:t>
            </a:r>
            <a:br>
              <a:rPr lang="ru-RU"/>
            </a:br>
            <a:r>
              <a:rPr lang="ru-RU"/>
              <a:t>Рассказать мы вам хотим!</a:t>
            </a:r>
          </a:p>
          <a:p>
            <a:pPr algn="just"/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900113" y="260350"/>
            <a:ext cx="7056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/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6913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</a:t>
            </a:r>
            <a:r>
              <a:rPr lang="ru-RU" b="1" i="1"/>
              <a:t>Информация для родителей.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6629" name="Picture 6" descr="Фото0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921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755650" y="4221163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6631" name="Picture 8" descr="Фото07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623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272088" y="11191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4859338" y="765175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6634" name="Picture 12" descr="Фото08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6553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Работа с родителями.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73437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-Проектная деятельность «Огород на окне» «Новогодняя игрушка» «Осенняя композиция» «Моя семья»</a:t>
            </a:r>
          </a:p>
          <a:p>
            <a:pPr>
              <a:spcBef>
                <a:spcPct val="50000"/>
              </a:spcBef>
            </a:pPr>
            <a:r>
              <a:rPr lang="ru-RU" sz="1800"/>
              <a:t>-Оформление группы.</a:t>
            </a:r>
          </a:p>
          <a:p>
            <a:pPr>
              <a:spcBef>
                <a:spcPct val="50000"/>
              </a:spcBef>
            </a:pPr>
            <a:r>
              <a:rPr lang="ru-RU" sz="1800"/>
              <a:t>-Оформление игровой площадки.</a:t>
            </a:r>
          </a:p>
          <a:p>
            <a:pPr>
              <a:spcBef>
                <a:spcPct val="50000"/>
              </a:spcBef>
            </a:pPr>
            <a:r>
              <a:rPr lang="ru-RU" sz="1800"/>
              <a:t>-Оформление фотовыставок.</a:t>
            </a:r>
          </a:p>
          <a:p>
            <a:pPr>
              <a:spcBef>
                <a:spcPct val="50000"/>
              </a:spcBef>
            </a:pPr>
            <a:r>
              <a:rPr lang="ru-RU" sz="1800"/>
              <a:t>-Создание игрушек самоделок для уголка театра, одежда для кукол.</a:t>
            </a:r>
          </a:p>
          <a:p>
            <a:pPr>
              <a:spcBef>
                <a:spcPct val="50000"/>
              </a:spcBef>
            </a:pPr>
            <a:r>
              <a:rPr lang="ru-RU" sz="1800"/>
              <a:t>-Пополнение экспериментального уголка(это и шишки, магниты, гербарии, ракушки, камушки, весы, песочные часы….)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                    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75" name="Picture 4" descr="Фото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05263"/>
            <a:ext cx="23955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77" name="Picture 6" descr="Фото0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6613"/>
            <a:ext cx="22240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971550" y="371633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79" name="Picture 8" descr="Фото08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836613"/>
            <a:ext cx="21923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81" name="Picture 10" descr="SAM_1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724400"/>
            <a:ext cx="201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250825" y="5876925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Участие с детьми в конкурсе «Осень золотая»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4643438" y="5876925"/>
            <a:ext cx="3529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Участие в оформление уголка «Моя Родина»</a:t>
            </a: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5940425" y="836613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85" name="Picture 15" descr="Фото0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836613"/>
            <a:ext cx="2232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3419475" y="2852738"/>
            <a:ext cx="4319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Изготовление одежды для кукол и дидактических пособий.</a:t>
            </a:r>
          </a:p>
        </p:txBody>
      </p:sp>
      <p:sp>
        <p:nvSpPr>
          <p:cNvPr id="28687" name="Text Box 17"/>
          <p:cNvSpPr txBox="1">
            <a:spLocks noChangeArrowheads="1"/>
          </p:cNvSpPr>
          <p:nvPr/>
        </p:nvSpPr>
        <p:spPr bwMode="auto">
          <a:xfrm>
            <a:off x="2411413" y="39338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8688" name="Picture 18" descr="SAM_38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716338"/>
            <a:ext cx="23050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6911975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Требования ФГОС к предметно-развивающей среде:</a:t>
            </a:r>
          </a:p>
          <a:p>
            <a:pPr algn="just"/>
            <a:r>
              <a:rPr lang="ru-RU"/>
              <a:t>1. предметно-развивающая среда обеспечивает максимальную реализацию образовательного потенциала.</a:t>
            </a:r>
          </a:p>
          <a:p>
            <a:pPr algn="just"/>
            <a:r>
              <a:rPr lang="ru-RU"/>
              <a:t>2. доступность среды, что предполагает:</a:t>
            </a:r>
          </a:p>
          <a:p>
            <a:pPr algn="just"/>
            <a:r>
              <a:rPr lang="ru-RU"/>
              <a:t>2.1 доступность для воспитанников всех помещений организации, где осуществляется образовательный процесс.</a:t>
            </a:r>
          </a:p>
          <a:p>
            <a:pPr algn="just"/>
            <a:r>
              <a:rPr lang="ru-RU"/>
              <a:t>2.2. свободный доступ воспитанников к играм, игрушкам, материалам, пособиям, обеспечивающих все основные виды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33" name="Picture 5" descr="Фото0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60800"/>
            <a:ext cx="2106613" cy="2808288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48038" y="404813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35" name="Picture 7" descr="Фото09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2160587" cy="2879725"/>
          </a:xfrm>
          <a:prstGeom prst="rect">
            <a:avLst/>
          </a:prstGeom>
          <a:noFill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724525" y="33337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37" name="Picture 9" descr="Фото09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60350"/>
            <a:ext cx="2214563" cy="2952750"/>
          </a:xfrm>
          <a:prstGeom prst="rect">
            <a:avLst/>
          </a:prstGeom>
          <a:noFill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3716338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39" name="Picture 11" descr="Фото08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997200"/>
            <a:ext cx="2592387" cy="1944688"/>
          </a:xfrm>
          <a:prstGeom prst="rect">
            <a:avLst/>
          </a:prstGeom>
          <a:noFill/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924300" y="40052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41" name="Picture 13" descr="Фото08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013325"/>
            <a:ext cx="2160588" cy="1620838"/>
          </a:xfrm>
          <a:prstGeom prst="rect">
            <a:avLst/>
          </a:prstGeom>
          <a:noFill/>
        </p:spPr>
      </p:pic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787900" y="386080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43" name="Picture 15" descr="Фото09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581525"/>
            <a:ext cx="2808287" cy="2106613"/>
          </a:xfrm>
          <a:prstGeom prst="rect">
            <a:avLst/>
          </a:prstGeom>
          <a:noFill/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067175" y="5805488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45" name="Picture 17" descr="Фото090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115888"/>
            <a:ext cx="2106613" cy="2808287"/>
          </a:xfrm>
          <a:prstGeom prst="rect">
            <a:avLst/>
          </a:prstGeom>
          <a:noFill/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987675" y="3213100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Роспись стен в игровой комнате и раздевалке.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>
        <p:sndAc>
          <p:stSnd>
            <p:snd r:embed="rId2" name="chimes.wav"/>
          </p:stSnd>
        </p:sndAc>
      </p:transition>
    </mc:Choice>
    <mc:Fallback xmlns="">
      <p:transition advClick="0" advTm="600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8217" y="625718"/>
            <a:ext cx="5231366" cy="3282335"/>
          </a:xfrm>
        </p:spPr>
        <p:txBody>
          <a:bodyPr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60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Благодарим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за внимание!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63713" y="4508500"/>
            <a:ext cx="5114925" cy="1101725"/>
          </a:xfrm>
        </p:spPr>
        <p:txBody>
          <a:bodyPr lIns="45720" tIns="0" rIns="45720" bIns="0"/>
          <a:lstStyle/>
          <a:p>
            <a:pPr marL="0" indent="0" algn="r" eaLnBrk="1" hangingPunct="1">
              <a:buFont typeface="Wingdings 2" pitchFamily="18" charset="2"/>
              <a:buNone/>
            </a:pPr>
            <a:endParaRPr lang="ru-RU" dirty="0" smtClean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642938" y="642938"/>
            <a:ext cx="7273925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ru-RU" b="1"/>
          </a:p>
          <a:p>
            <a:pPr marL="342900" indent="-342900" algn="just"/>
            <a:r>
              <a:rPr lang="ru-RU" b="1"/>
              <a:t>Принципы построения предметно-развивающей среды в дошкольных учреждениях:</a:t>
            </a:r>
          </a:p>
          <a:p>
            <a:pPr marL="342900" indent="-342900" algn="just"/>
            <a:r>
              <a:rPr lang="ru-RU"/>
              <a:t>1. принцип дистанции, позиции при взаимодействии;</a:t>
            </a:r>
          </a:p>
          <a:p>
            <a:pPr marL="342900" indent="-342900" algn="just"/>
            <a:r>
              <a:rPr lang="ru-RU"/>
              <a:t>2. принцип активности, самостоятельности, творчества;</a:t>
            </a:r>
          </a:p>
          <a:p>
            <a:pPr marL="342900" indent="-342900" algn="just"/>
            <a:r>
              <a:rPr lang="ru-RU"/>
              <a:t>3. принцип стабильности, динамичности;</a:t>
            </a:r>
          </a:p>
          <a:p>
            <a:pPr marL="342900" indent="-342900" algn="just"/>
            <a:r>
              <a:rPr lang="ru-RU"/>
              <a:t>4. принцип комплексирования и гибкого зонирования;</a:t>
            </a:r>
          </a:p>
          <a:p>
            <a:pPr marL="342900" indent="-342900" algn="just"/>
            <a:r>
              <a:rPr lang="ru-RU"/>
              <a:t>5.принцип, индивидуальной комфортности и эмоционального благополучия каждого ребёнка и взрослого;</a:t>
            </a:r>
          </a:p>
          <a:p>
            <a:pPr marL="342900" indent="-342900" algn="just"/>
            <a:r>
              <a:rPr lang="ru-RU"/>
              <a:t>6.принцип сочетания привычных и неординарных элементов в эстетической организации среды;</a:t>
            </a:r>
          </a:p>
          <a:p>
            <a:pPr marL="342900" indent="-342900" algn="just"/>
            <a:r>
              <a:rPr lang="ru-RU"/>
              <a:t>7.принцип открытости – закрытости;</a:t>
            </a:r>
          </a:p>
          <a:p>
            <a:pPr marL="342900" indent="-342900" algn="just"/>
            <a:r>
              <a:rPr lang="ru-RU"/>
              <a:t>8.принцип учёта половых и возрастных различий детей.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643438" y="981075"/>
            <a:ext cx="3313112" cy="4681538"/>
          </a:xfrm>
        </p:spPr>
        <p:txBody>
          <a:bodyPr lIns="82296" tIns="0" rIns="0" bIns="0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Эта группа  «</a:t>
            </a:r>
            <a:r>
              <a:rPr lang="ru-RU" sz="1600" smtClean="0"/>
              <a:t>Воробушки</a:t>
            </a:r>
            <a:r>
              <a:rPr lang="ru-RU" sz="1600" smtClean="0">
                <a:latin typeface="Constantia" pitchFamily="18" charset="0"/>
              </a:rPr>
              <a:t>»  зовется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Хорошо здесь ребятам живется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Все молодцы, да удальцы,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Есть танцоры, есть певцы.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Обаятельные и самостоятельные,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Говорливые и спокойные,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Все уважения достойные.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Наши детки, как ягодки на ветке,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Учим, холим их, голубим,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Constantia" pitchFamily="18" charset="0"/>
              </a:rPr>
              <a:t>Мы их очень-очень любим!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Constantia" pitchFamily="18" charset="0"/>
            </a:endParaRPr>
          </a:p>
        </p:txBody>
      </p:sp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36718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316" name="Picture 9" descr="Фото0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3635375" y="1412875"/>
            <a:ext cx="4176713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В салон красоты скорей поспешите,</a:t>
            </a:r>
            <a:br>
              <a:rPr lang="ru-RU" sz="1800"/>
            </a:br>
            <a:r>
              <a:rPr lang="ru-RU" sz="1800"/>
              <a:t>Макияж и причёску здесь наведите.</a:t>
            </a:r>
            <a:br>
              <a:rPr lang="ru-RU" sz="1800"/>
            </a:br>
            <a:r>
              <a:rPr lang="ru-RU" sz="1800"/>
              <a:t>Вы будете просто неотразимы,</a:t>
            </a:r>
            <a:br>
              <a:rPr lang="ru-RU" sz="1800"/>
            </a:br>
            <a:r>
              <a:rPr lang="ru-RU" sz="1800"/>
              <a:t>Затем поспешите вы к нам в магазины.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195513" y="908050"/>
            <a:ext cx="4392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       </a:t>
            </a:r>
            <a:r>
              <a:rPr lang="ru-RU" b="1" i="1"/>
              <a:t>Салон красоты.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741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</a:t>
            </a:r>
            <a:r>
              <a:rPr lang="ru-RU" b="1" i="1" u="sng"/>
              <a:t>Центры сюжетно-ролевых игр.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859338" y="378936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342" name="Picture 8" descr="Фото0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3100"/>
            <a:ext cx="24860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500563" y="53006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344" name="Picture 10" descr="Фото0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24304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3276600" y="1557338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346" name="Picture 12" descr="Фото0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9"/>
          <p:cNvSpPr txBox="1">
            <a:spLocks noChangeArrowheads="1"/>
          </p:cNvSpPr>
          <p:nvPr/>
        </p:nvSpPr>
        <p:spPr bwMode="auto">
          <a:xfrm>
            <a:off x="2627313" y="908050"/>
            <a:ext cx="7127875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Здесь находится больница, </a:t>
            </a:r>
          </a:p>
          <a:p>
            <a:pPr algn="ctr">
              <a:spcBef>
                <a:spcPct val="50000"/>
              </a:spcBef>
            </a:pPr>
            <a:r>
              <a:rPr lang="ru-RU"/>
              <a:t>если надо полечиться, </a:t>
            </a:r>
          </a:p>
          <a:p>
            <a:pPr algn="ctr">
              <a:spcBef>
                <a:spcPct val="50000"/>
              </a:spcBef>
            </a:pPr>
            <a:r>
              <a:rPr lang="ru-RU"/>
              <a:t>приходите — доктор ждёт, </a:t>
            </a:r>
          </a:p>
          <a:p>
            <a:pPr algn="ctr">
              <a:spcBef>
                <a:spcPct val="50000"/>
              </a:spcBef>
            </a:pPr>
            <a:r>
              <a:rPr lang="ru-RU"/>
              <a:t>он сейчас приём начнёт.</a:t>
            </a:r>
          </a:p>
        </p:txBody>
      </p:sp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692275" y="188913"/>
            <a:ext cx="5111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</a:t>
            </a:r>
            <a:r>
              <a:rPr lang="ru-RU" b="1" i="1"/>
              <a:t>Больница.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4" name="Picture 5" descr="Фото0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3887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211638" y="378936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6" name="Picture 7" descr="Фото0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860800"/>
            <a:ext cx="3552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68313" y="3789363"/>
            <a:ext cx="359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8" name="Picture 9" descr="Фото08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2495">
            <a:off x="900113" y="549275"/>
            <a:ext cx="2306637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7"/>
          <p:cNvSpPr txBox="1">
            <a:spLocks noChangeArrowheads="1"/>
          </p:cNvSpPr>
          <p:nvPr/>
        </p:nvSpPr>
        <p:spPr bwMode="auto">
          <a:xfrm>
            <a:off x="5076825" y="3860800"/>
            <a:ext cx="2879725" cy="259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</a:t>
            </a:r>
            <a:r>
              <a:rPr lang="ru-RU" sz="1800"/>
              <a:t>Загляните на кухню</a:t>
            </a:r>
            <a:br>
              <a:rPr lang="ru-RU" sz="1800"/>
            </a:br>
            <a:r>
              <a:rPr lang="ru-RU" sz="1800"/>
              <a:t>Кастрюля-хитрюля нам кашки сварила. </a:t>
            </a:r>
            <a:br>
              <a:rPr lang="ru-RU" sz="1800"/>
            </a:br>
            <a:r>
              <a:rPr lang="ru-RU" sz="1800"/>
              <a:t>Нам кашки сварила, платочком накрыла. </a:t>
            </a:r>
            <a:br>
              <a:rPr lang="ru-RU" sz="1800"/>
            </a:br>
            <a:r>
              <a:rPr lang="ru-RU" sz="1800"/>
              <a:t>Платочком накрыла и ждет нас пождет, </a:t>
            </a:r>
            <a:br>
              <a:rPr lang="ru-RU" sz="1800"/>
            </a:br>
            <a:r>
              <a:rPr lang="ru-RU" sz="1800"/>
              <a:t>И ждет, кто же первым придет?</a:t>
            </a:r>
          </a:p>
        </p:txBody>
      </p:sp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331913" y="188913"/>
            <a:ext cx="561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                     </a:t>
            </a:r>
            <a:r>
              <a:rPr lang="ru-RU" b="1" i="1"/>
              <a:t>Кухня.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6388" name="Picture 5" descr="Фото0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9750" y="3933825"/>
            <a:ext cx="431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6390" name="Picture 7" descr="Фото08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60800"/>
            <a:ext cx="3552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643438" y="1412875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6392" name="Picture 9" descr="Фото08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69215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5003800" y="4233863"/>
            <a:ext cx="3024188" cy="262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А это книжкин дом,</a:t>
            </a:r>
            <a:br>
              <a:rPr lang="ru-RU" sz="1800"/>
            </a:br>
            <a:r>
              <a:rPr lang="ru-RU" sz="1800"/>
              <a:t>Здесь разные книжки на полках живут.</a:t>
            </a:r>
          </a:p>
          <a:p>
            <a:pPr algn="ctr"/>
            <a:r>
              <a:rPr lang="ru-RU" sz="1800"/>
              <a:t>Детишкам желающим многое знать,</a:t>
            </a:r>
            <a:br>
              <a:rPr lang="ru-RU" sz="1800"/>
            </a:br>
            <a:r>
              <a:rPr lang="ru-RU" sz="1800"/>
              <a:t>Могут о многом они рассказать!</a:t>
            </a:r>
            <a:br>
              <a:rPr lang="ru-RU" sz="18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1476375" y="260350"/>
            <a:ext cx="561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    </a:t>
            </a:r>
            <a:r>
              <a:rPr lang="ru-RU" b="1" i="1"/>
              <a:t>Учебно-познавательные центры.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395288" y="765175"/>
            <a:ext cx="5400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Дети и книги.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13" name="Picture 6" descr="Фото0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72000" y="12684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15" name="Picture 8" descr="Фото0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96975"/>
            <a:ext cx="36718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11188" y="4292600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39750" y="4221163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18" name="Picture 12" descr="SAM_4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149725"/>
            <a:ext cx="37449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4643438" y="4652963"/>
            <a:ext cx="3240087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/>
              <a:t>Это всё – эксперименты </a:t>
            </a:r>
            <a:br>
              <a:rPr lang="ru-RU" sz="1600"/>
            </a:br>
            <a:r>
              <a:rPr lang="ru-RU" sz="1600"/>
              <a:t>Интересные моменты!</a:t>
            </a:r>
            <a:br>
              <a:rPr lang="ru-RU" sz="1600"/>
            </a:br>
            <a:r>
              <a:rPr lang="ru-RU" sz="1600"/>
              <a:t>Всё, всё, всё хотим узнать!</a:t>
            </a:r>
            <a:br>
              <a:rPr lang="ru-RU" sz="1600"/>
            </a:br>
            <a:r>
              <a:rPr lang="ru-RU" sz="1600"/>
              <a:t>Нужно всё зарисовать!</a:t>
            </a:r>
            <a:br>
              <a:rPr lang="ru-RU" sz="1600"/>
            </a:br>
            <a:r>
              <a:rPr lang="ru-RU" sz="1600"/>
              <a:t>Как наш опыт получился,</a:t>
            </a:r>
            <a:br>
              <a:rPr lang="ru-RU" sz="1600"/>
            </a:br>
            <a:r>
              <a:rPr lang="ru-RU" sz="1600"/>
              <a:t>Сколько времени он длился?</a:t>
            </a:r>
            <a:br>
              <a:rPr lang="ru-RU" sz="1600"/>
            </a:br>
            <a:r>
              <a:rPr lang="ru-RU" sz="1600"/>
              <a:t>Удивляемся всему:</a:t>
            </a:r>
            <a:br>
              <a:rPr lang="ru-RU" sz="1600"/>
            </a:br>
            <a:r>
              <a:rPr lang="ru-RU" sz="1600"/>
              <a:t>Как? Зачем? И почему?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835150" y="115888"/>
            <a:ext cx="5329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b="1" i="1"/>
              <a:t>Экспериментально-экологический центр.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995738" y="549275"/>
            <a:ext cx="35274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/>
              <a:t>Здесь зелёные ладошки,</a:t>
            </a:r>
            <a:br>
              <a:rPr lang="ru-RU" sz="1600"/>
            </a:br>
            <a:r>
              <a:rPr lang="ru-RU" sz="1600"/>
              <a:t>Протянули к нам цветы,</a:t>
            </a:r>
            <a:br>
              <a:rPr lang="ru-RU" sz="1600"/>
            </a:br>
            <a:r>
              <a:rPr lang="ru-RU" sz="1600"/>
              <a:t>Мы их дружно поливаем,</a:t>
            </a:r>
            <a:br>
              <a:rPr lang="ru-RU" sz="1600"/>
            </a:br>
            <a:r>
              <a:rPr lang="ru-RU" sz="1600"/>
              <a:t>Посмотрите, хороши!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 rot="-535365">
            <a:off x="4500563" y="1125538"/>
            <a:ext cx="3311525" cy="359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033838" cy="281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539750" y="4292600"/>
            <a:ext cx="381635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8440" name="Picture 10" descr="Фото0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60575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539750" y="386080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8442" name="Picture 11" descr="SAM_41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439261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477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Государственное бюджетное общеобразовательное учреждение Самарской области средняя общеобразовательная школа № 2            ж. - д. ст. Шентала муниципального района  Шенталинский Самарской области                                                                                                                       Формирование развивающей образовательной среды в дошкольных образовательных       учреждениях в условиях  введения  ФГОС                                     дошкольного образования.                                                                                          Воспитатель СП ДС «Теремок»                                                                                                           Нольняева Ю.А.  2014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на дороге.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Благодарим  за внимание!  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</dc:title>
  <dc:creator>Chosen One</dc:creator>
  <cp:lastModifiedBy>User</cp:lastModifiedBy>
  <cp:revision>47</cp:revision>
  <dcterms:created xsi:type="dcterms:W3CDTF">2011-05-10T10:49:10Z</dcterms:created>
  <dcterms:modified xsi:type="dcterms:W3CDTF">2014-11-12T10:23:38Z</dcterms:modified>
</cp:coreProperties>
</file>